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8" r:id="rId4"/>
    <p:sldId id="305" r:id="rId5"/>
    <p:sldId id="266" r:id="rId6"/>
    <p:sldId id="262" r:id="rId7"/>
    <p:sldId id="264" r:id="rId8"/>
    <p:sldId id="284" r:id="rId9"/>
    <p:sldId id="265" r:id="rId10"/>
    <p:sldId id="267" r:id="rId11"/>
    <p:sldId id="268" r:id="rId12"/>
    <p:sldId id="281" r:id="rId13"/>
    <p:sldId id="272" r:id="rId14"/>
    <p:sldId id="287" r:id="rId15"/>
    <p:sldId id="286" r:id="rId16"/>
    <p:sldId id="288" r:id="rId17"/>
    <p:sldId id="289" r:id="rId18"/>
    <p:sldId id="290" r:id="rId19"/>
    <p:sldId id="325" r:id="rId20"/>
    <p:sldId id="293" r:id="rId21"/>
    <p:sldId id="311" r:id="rId22"/>
    <p:sldId id="317" r:id="rId23"/>
    <p:sldId id="296" r:id="rId24"/>
    <p:sldId id="318" r:id="rId25"/>
    <p:sldId id="319" r:id="rId26"/>
    <p:sldId id="312" r:id="rId27"/>
    <p:sldId id="313" r:id="rId28"/>
    <p:sldId id="279" r:id="rId29"/>
    <p:sldId id="259" r:id="rId30"/>
    <p:sldId id="297" r:id="rId31"/>
    <p:sldId id="291" r:id="rId32"/>
    <p:sldId id="320" r:id="rId33"/>
    <p:sldId id="314" r:id="rId34"/>
    <p:sldId id="327" r:id="rId35"/>
    <p:sldId id="299" r:id="rId36"/>
    <p:sldId id="285" r:id="rId37"/>
    <p:sldId id="283" r:id="rId38"/>
    <p:sldId id="301" r:id="rId39"/>
    <p:sldId id="300" r:id="rId40"/>
    <p:sldId id="303" r:id="rId41"/>
    <p:sldId id="302" r:id="rId42"/>
    <p:sldId id="307" r:id="rId43"/>
    <p:sldId id="304" r:id="rId44"/>
    <p:sldId id="321" r:id="rId45"/>
    <p:sldId id="322" r:id="rId46"/>
    <p:sldId id="323" r:id="rId47"/>
    <p:sldId id="308" r:id="rId48"/>
    <p:sldId id="309" r:id="rId49"/>
    <p:sldId id="326" r:id="rId50"/>
    <p:sldId id="324" r:id="rId51"/>
    <p:sldId id="315" r:id="rId52"/>
    <p:sldId id="310" r:id="rId53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71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31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17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90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52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37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51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76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179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7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17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12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60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0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39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46C2B-070F-40D2-BF02-770EB584B4F5}" type="datetimeFigureOut">
              <a:rPr lang="pt-BR" smtClean="0"/>
              <a:t>15/02/2022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E68F9E-330A-48C2-9D33-BC2D5FAA8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93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1881050"/>
            <a:ext cx="7766936" cy="3266681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/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/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/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/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>Secretaria Municipal de </a:t>
            </a:r>
            <a:r>
              <a:rPr lang="pt-BR" dirty="0">
                <a:solidFill>
                  <a:schemeClr val="tx1"/>
                </a:solidFill>
              </a:rPr>
              <a:t>M</a:t>
            </a:r>
            <a:r>
              <a:rPr lang="pt-BR" dirty="0" smtClean="0">
                <a:solidFill>
                  <a:schemeClr val="tx1"/>
                </a:solidFill>
              </a:rPr>
              <a:t>eio Ambiente</a:t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sz="3200" b="1" u="sng" dirty="0">
                <a:solidFill>
                  <a:schemeClr val="tx1"/>
                </a:solidFill>
              </a:rPr>
              <a:t>A</a:t>
            </a:r>
            <a:r>
              <a:rPr lang="pt-BR" sz="3200" b="1" u="sng" dirty="0" smtClean="0">
                <a:solidFill>
                  <a:schemeClr val="tx1"/>
                </a:solidFill>
              </a:rPr>
              <a:t>ções desenvolvidas no ano de 2021</a:t>
            </a:r>
            <a:br>
              <a:rPr lang="pt-BR" sz="3200" b="1" u="sng" dirty="0" smtClean="0">
                <a:solidFill>
                  <a:schemeClr val="tx1"/>
                </a:solidFill>
              </a:rPr>
            </a:br>
            <a:r>
              <a:rPr lang="pt-BR" sz="3200" b="1" u="sng" dirty="0" smtClean="0">
                <a:solidFill>
                  <a:schemeClr val="tx1"/>
                </a:solidFill>
              </a:rPr>
              <a:t/>
            </a:r>
            <a:br>
              <a:rPr lang="pt-BR" sz="3200" b="1" u="sng" dirty="0" smtClean="0">
                <a:solidFill>
                  <a:schemeClr val="tx1"/>
                </a:solidFill>
              </a:rPr>
            </a:br>
            <a:r>
              <a:rPr lang="pt-BR" sz="3200" b="1" u="sng" dirty="0" smtClean="0">
                <a:solidFill>
                  <a:schemeClr val="tx1"/>
                </a:solidFill>
              </a:rPr>
              <a:t/>
            </a:r>
            <a:br>
              <a:rPr lang="pt-BR" sz="3200" b="1" u="sng" dirty="0" smtClean="0">
                <a:solidFill>
                  <a:schemeClr val="tx1"/>
                </a:solidFill>
              </a:rPr>
            </a:b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pt-BR" b="1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pt-BR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b="1" dirty="0" smtClean="0">
                <a:solidFill>
                  <a:schemeClr val="tx1"/>
                </a:solidFill>
              </a:rPr>
              <a:t>Secretária</a:t>
            </a:r>
          </a:p>
          <a:p>
            <a:pPr algn="ctr">
              <a:spcBef>
                <a:spcPts val="0"/>
              </a:spcBef>
            </a:pPr>
            <a:r>
              <a:rPr lang="pt-BR" b="1" dirty="0" smtClean="0">
                <a:solidFill>
                  <a:schemeClr val="tx1"/>
                </a:solidFill>
              </a:rPr>
              <a:t>Maria J I de Camargo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7"/>
            <a:ext cx="200569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2" y="1"/>
            <a:ext cx="4632958" cy="32004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94" y="-18686"/>
            <a:ext cx="5553348" cy="36632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12192000" cy="35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05" y="600891"/>
            <a:ext cx="9440190" cy="5576072"/>
          </a:xfrm>
        </p:spPr>
      </p:pic>
    </p:spTree>
    <p:extLst>
      <p:ext uri="{BB962C8B-B14F-4D97-AF65-F5344CB8AC3E}">
        <p14:creationId xmlns:p14="http://schemas.microsoft.com/office/powerpoint/2010/main" val="18987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763487"/>
            <a:ext cx="8596668" cy="4277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dirty="0" smtClean="0"/>
              <a:t>Vídeos motivacionais educacional de conscientização sobre a preservação  do Meio Ambiente</a:t>
            </a:r>
          </a:p>
        </p:txBody>
      </p:sp>
    </p:spTree>
    <p:extLst>
      <p:ext uri="{BB962C8B-B14F-4D97-AF65-F5344CB8AC3E}">
        <p14:creationId xmlns:p14="http://schemas.microsoft.com/office/powerpoint/2010/main" val="7569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325062"/>
            <a:ext cx="3762103" cy="2694666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75" y="325062"/>
            <a:ext cx="3351065" cy="26946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3595356"/>
            <a:ext cx="3762102" cy="271905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75" y="3698997"/>
            <a:ext cx="3351064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627017"/>
            <a:ext cx="8596668" cy="5414345"/>
          </a:xfrm>
        </p:spPr>
        <p:txBody>
          <a:bodyPr/>
          <a:lstStyle/>
          <a:p>
            <a:pPr marL="0" indent="0">
              <a:buNone/>
            </a:pPr>
            <a:r>
              <a:rPr lang="pt-BR" sz="2800" b="1" dirty="0" smtClean="0">
                <a:solidFill>
                  <a:schemeClr val="tx1"/>
                </a:solidFill>
              </a:rPr>
              <a:t>28/06/2021 Reunião do Conselho Municipal de Desenvolvimento Rural sustentável (CMDRS)</a:t>
            </a:r>
          </a:p>
          <a:p>
            <a:pPr marL="0" indent="0">
              <a:buNone/>
            </a:pPr>
            <a:endParaRPr lang="pt-BR" sz="2800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Proposta de criação e incorporação do conselho de Meio Ambiente ao CMDRS, que é conselho deliberativo com representantes de todos bairros e entidades do Município.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Apresentação do plano de trabalho </a:t>
            </a:r>
            <a:r>
              <a:rPr lang="pt-BR" dirty="0">
                <a:solidFill>
                  <a:schemeClr val="tx1"/>
                </a:solidFill>
              </a:rPr>
              <a:t>da secretaria de Meio Ambiente, e a proposta </a:t>
            </a:r>
            <a:r>
              <a:rPr lang="pt-BR" dirty="0" smtClean="0">
                <a:solidFill>
                  <a:schemeClr val="tx1"/>
                </a:solidFill>
              </a:rPr>
              <a:t>de implantação da coleta </a:t>
            </a:r>
            <a:r>
              <a:rPr lang="pt-BR" dirty="0">
                <a:solidFill>
                  <a:schemeClr val="tx1"/>
                </a:solidFill>
              </a:rPr>
              <a:t>seletiva e </a:t>
            </a:r>
            <a:r>
              <a:rPr lang="pt-BR" dirty="0" smtClean="0">
                <a:solidFill>
                  <a:schemeClr val="tx1"/>
                </a:solidFill>
              </a:rPr>
              <a:t>construção do barracão de reciclados.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Apresentação e discussão sobre ações a serem tomadas para que seja 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cumprida a Lei da cortina </a:t>
            </a:r>
            <a:r>
              <a:rPr lang="pt-BR" dirty="0" smtClean="0">
                <a:solidFill>
                  <a:schemeClr val="tx1"/>
                </a:solidFill>
              </a:rPr>
              <a:t>verde (Lei aprovada no ano de 2017).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49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509" y="91440"/>
            <a:ext cx="9130937" cy="594992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>
                <a:solidFill>
                  <a:schemeClr val="tx1"/>
                </a:solidFill>
              </a:rPr>
              <a:t>28/06/2021</a:t>
            </a:r>
            <a:r>
              <a:rPr lang="pt-BR" dirty="0" smtClean="0">
                <a:solidFill>
                  <a:schemeClr val="tx1"/>
                </a:solidFill>
              </a:rPr>
              <a:t>- </a:t>
            </a:r>
            <a:r>
              <a:rPr lang="pt-BR" dirty="0">
                <a:solidFill>
                  <a:schemeClr val="tx1"/>
                </a:solidFill>
              </a:rPr>
              <a:t>Reunião para a formalização </a:t>
            </a:r>
            <a:r>
              <a:rPr lang="pt-BR" dirty="0" smtClean="0">
                <a:solidFill>
                  <a:schemeClr val="tx1"/>
                </a:solidFill>
              </a:rPr>
              <a:t>do </a:t>
            </a:r>
            <a:r>
              <a:rPr lang="pt-BR" dirty="0">
                <a:solidFill>
                  <a:schemeClr val="tx1"/>
                </a:solidFill>
              </a:rPr>
              <a:t>conselho Municipal de Meio Ambiente (CMMA</a:t>
            </a:r>
            <a:r>
              <a:rPr lang="pt-BR" dirty="0" smtClean="0">
                <a:solidFill>
                  <a:schemeClr val="tx1"/>
                </a:solidFill>
              </a:rPr>
              <a:t>) e incorporação no Conselho Municipal de Desenvolvimento Rural Sustentável (CMDRS)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22" y="1371600"/>
            <a:ext cx="4040777" cy="607422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86" y="1371600"/>
            <a:ext cx="4173583" cy="60742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99"/>
            <a:ext cx="4506686" cy="60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03/08/2021 Projeto de Lei 29/2021 encaminhado para Câmara de Vereadores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Fica o poder executivo autorizado a instituir o Conselho Municipal de desenvolvimento Rural sustentável e meio ambiente – CMDRSMA, de caráter consultivo, </a:t>
            </a:r>
            <a:r>
              <a:rPr lang="pt-BR" sz="2000" dirty="0" err="1" smtClean="0"/>
              <a:t>orientativo</a:t>
            </a:r>
            <a:r>
              <a:rPr lang="pt-BR" sz="2000" dirty="0" smtClean="0"/>
              <a:t>, deliberativo e fiscalizador de funcionamento permanente.</a:t>
            </a:r>
          </a:p>
          <a:p>
            <a:endParaRPr lang="pt-BR" sz="2000" dirty="0"/>
          </a:p>
          <a:p>
            <a:pPr marL="0" indent="0" algn="ctr">
              <a:buNone/>
            </a:pPr>
            <a:r>
              <a:rPr lang="pt-BR" sz="2000" dirty="0" smtClean="0"/>
              <a:t>Obs.: Aprovado por unanimidade, projeto de </a:t>
            </a:r>
            <a:r>
              <a:rPr lang="pt-BR" sz="2000" b="1" dirty="0" smtClean="0"/>
              <a:t>Lei 1241/2021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7718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567543"/>
            <a:ext cx="8596668" cy="4473819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/>
              <a:t>Cadastro </a:t>
            </a:r>
            <a:r>
              <a:rPr lang="pt-BR" dirty="0" smtClean="0"/>
              <a:t>na FUNASA de </a:t>
            </a:r>
            <a:r>
              <a:rPr lang="pt-BR" dirty="0"/>
              <a:t>um caminhão compactador para </a:t>
            </a:r>
            <a:r>
              <a:rPr lang="pt-BR" dirty="0" smtClean="0"/>
              <a:t>auxiliar na coleta seletiva</a:t>
            </a:r>
          </a:p>
          <a:p>
            <a:r>
              <a:rPr lang="pt-BR" dirty="0" smtClean="0"/>
              <a:t>Protocolado com Deputado Cobra pedido de um Britador ( Reciclador de resíduos da construção Civil e demolição).</a:t>
            </a:r>
            <a:endParaRPr lang="pt-BR" dirty="0"/>
          </a:p>
          <a:p>
            <a:r>
              <a:rPr lang="pt-BR" dirty="0" smtClean="0"/>
              <a:t>Solicitação a </a:t>
            </a:r>
            <a:r>
              <a:rPr lang="pt-BR" dirty="0" err="1" smtClean="0"/>
              <a:t>Copél</a:t>
            </a:r>
            <a:r>
              <a:rPr lang="pt-BR" dirty="0" smtClean="0"/>
              <a:t> para efetuar poda das arvores que estavam em contato com a rede elétrica</a:t>
            </a:r>
            <a:r>
              <a:rPr lang="pt-BR" dirty="0"/>
              <a:t>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073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30" y="1737360"/>
            <a:ext cx="3763855" cy="2782386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26" y="4519748"/>
            <a:ext cx="3763852" cy="23382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7" y="4349931"/>
            <a:ext cx="4219211" cy="25080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1737360"/>
            <a:ext cx="4208946" cy="51206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90" y="0"/>
            <a:ext cx="4219210" cy="354003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0629" y="222349"/>
            <a:ext cx="78421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Ação conjunta entre DER </a:t>
            </a:r>
            <a:r>
              <a:rPr lang="pt-BR" sz="2400" dirty="0"/>
              <a:t>(Departamento Estradas e </a:t>
            </a:r>
            <a:r>
              <a:rPr lang="pt-BR" sz="2400" dirty="0" smtClean="0"/>
              <a:t>Rodagens), secretaria Meio Ambiente, prefeitura Municipal e Presidente da Câmara para </a:t>
            </a:r>
            <a:r>
              <a:rPr lang="pt-BR" sz="2400" dirty="0"/>
              <a:t>realizar a poda das arvores da </a:t>
            </a:r>
            <a:r>
              <a:rPr lang="pt-BR" sz="2400" dirty="0" err="1"/>
              <a:t>Pr</a:t>
            </a:r>
            <a:r>
              <a:rPr lang="pt-BR" sz="2400" dirty="0"/>
              <a:t>- 082 </a:t>
            </a:r>
          </a:p>
        </p:txBody>
      </p:sp>
    </p:spTree>
    <p:extLst>
      <p:ext uri="{BB962C8B-B14F-4D97-AF65-F5344CB8AC3E}">
        <p14:creationId xmlns:p14="http://schemas.microsoft.com/office/powerpoint/2010/main" val="12012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157" y="138953"/>
            <a:ext cx="8596668" cy="1320800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Em cumprimento a Clausula sexta do TAC(Termo ajuste de conduta) firmado entre o Município de Grandes Rios e o Ministério Publico no ano de 2014. Foi feita a retirada dos catadores do lixão, respeitando a dignidade deles.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1"/>
            <a:ext cx="5930153" cy="4927600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3" y="1930400"/>
            <a:ext cx="626184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484" y="105813"/>
            <a:ext cx="8542482" cy="1474793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Oficio solicitando recursos para aquisição de um Barracão de Reciclados e Kit para implementos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0" y="1580606"/>
            <a:ext cx="5094513" cy="521338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23" y="1580606"/>
            <a:ext cx="5347063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834" y="222069"/>
            <a:ext cx="8477168" cy="2808513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>
                <a:solidFill>
                  <a:schemeClr val="tx1"/>
                </a:solidFill>
              </a:rPr>
              <a:t>Limpeza da área de </a:t>
            </a:r>
            <a:r>
              <a:rPr lang="pt-BR" sz="2800" b="1" dirty="0" smtClean="0">
                <a:solidFill>
                  <a:schemeClr val="tx1"/>
                </a:solidFill>
              </a:rPr>
              <a:t>disposição de resíduos sólidos (Antigo lixão) </a:t>
            </a:r>
            <a:r>
              <a:rPr lang="pt-BR" sz="2800" b="1" dirty="0">
                <a:solidFill>
                  <a:schemeClr val="tx1"/>
                </a:solidFill>
              </a:rPr>
              <a:t>e reforma das cercas laterais e instalação de </a:t>
            </a:r>
            <a:r>
              <a:rPr lang="pt-BR" sz="2800" b="1" dirty="0" smtClean="0">
                <a:solidFill>
                  <a:schemeClr val="tx1"/>
                </a:solidFill>
              </a:rPr>
              <a:t>portão com placas de advertência (lei federal</a:t>
            </a:r>
            <a:r>
              <a:rPr lang="pt-BR" sz="2800" dirty="0" smtClean="0">
                <a:solidFill>
                  <a:schemeClr val="tx1"/>
                </a:solidFill>
              </a:rPr>
              <a:t> 12.305/2010).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4" y="2272937"/>
            <a:ext cx="4062549" cy="45850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2" y="2272937"/>
            <a:ext cx="4044637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8957" y="2830286"/>
            <a:ext cx="8596668" cy="13208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Como era....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001691"/>
          </a:xfrm>
        </p:spPr>
      </p:pic>
    </p:spTree>
    <p:extLst>
      <p:ext uri="{BB962C8B-B14F-4D97-AF65-F5344CB8AC3E}">
        <p14:creationId xmlns:p14="http://schemas.microsoft.com/office/powerpoint/2010/main" val="34142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3268" cy="33310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68" y="0"/>
            <a:ext cx="6178732" cy="33310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1029"/>
            <a:ext cx="6013268" cy="35269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69" y="3331029"/>
            <a:ext cx="6178732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32" y="0"/>
            <a:ext cx="12245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711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523" y="2660469"/>
            <a:ext cx="8596668" cy="132080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Como ficou...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0"/>
            <a:ext cx="7968343" cy="6975565"/>
          </a:xfrm>
        </p:spPr>
      </p:pic>
    </p:spTree>
    <p:extLst>
      <p:ext uri="{BB962C8B-B14F-4D97-AF65-F5344CB8AC3E}">
        <p14:creationId xmlns:p14="http://schemas.microsoft.com/office/powerpoint/2010/main" val="38712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308" y="0"/>
            <a:ext cx="10670178" cy="1590766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C</a:t>
            </a:r>
            <a:r>
              <a:rPr lang="pt-BR" b="1" dirty="0" smtClean="0">
                <a:solidFill>
                  <a:schemeClr val="tx1"/>
                </a:solidFill>
              </a:rPr>
              <a:t>onstrução Rampa para Transbordo 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7" y="1058091"/>
            <a:ext cx="5654041" cy="559090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1058091"/>
            <a:ext cx="5638802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3566159"/>
            <a:ext cx="10280468" cy="305670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117566"/>
            <a:ext cx="10280468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146" y="191589"/>
            <a:ext cx="8596668" cy="1320800"/>
          </a:xfrm>
        </p:spPr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Semana </a:t>
            </a:r>
            <a:r>
              <a:rPr lang="pt-BR" b="1" dirty="0">
                <a:solidFill>
                  <a:schemeClr val="tx1"/>
                </a:solidFill>
              </a:rPr>
              <a:t>M</a:t>
            </a:r>
            <a:r>
              <a:rPr lang="pt-BR" b="1" dirty="0" smtClean="0">
                <a:solidFill>
                  <a:schemeClr val="tx1"/>
                </a:solidFill>
              </a:rPr>
              <a:t>eio Ambiente 31/05 a 05/06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6" y="1110557"/>
            <a:ext cx="8936928" cy="5198803"/>
          </a:xfrm>
        </p:spPr>
      </p:pic>
    </p:spTree>
    <p:extLst>
      <p:ext uri="{BB962C8B-B14F-4D97-AF65-F5344CB8AC3E}">
        <p14:creationId xmlns:p14="http://schemas.microsoft.com/office/powerpoint/2010/main" val="39476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19" y="100149"/>
            <a:ext cx="8596668" cy="1320800"/>
          </a:xfrm>
        </p:spPr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Rampa para transbordo em construção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0160"/>
            <a:ext cx="5969726" cy="5580742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7" y="1280160"/>
            <a:ext cx="6222274" cy="55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102"/>
            <a:ext cx="5068390" cy="309589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90" y="3631474"/>
            <a:ext cx="5599610" cy="32265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55"/>
            <a:ext cx="5068390" cy="381725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90" y="-55156"/>
            <a:ext cx="5599610" cy="38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9-02 at 19.29.5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001691"/>
          </a:xfrm>
        </p:spPr>
      </p:pic>
    </p:spTree>
    <p:extLst>
      <p:ext uri="{BB962C8B-B14F-4D97-AF65-F5344CB8AC3E}">
        <p14:creationId xmlns:p14="http://schemas.microsoft.com/office/powerpoint/2010/main" val="15821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332411"/>
            <a:ext cx="8596668" cy="4708951"/>
          </a:xfrm>
        </p:spPr>
        <p:txBody>
          <a:bodyPr/>
          <a:lstStyle/>
          <a:p>
            <a:pPr marL="0" indent="0" algn="ctr">
              <a:buNone/>
            </a:pPr>
            <a:r>
              <a:rPr lang="pt-BR" b="1" u="sng" dirty="0" smtClean="0">
                <a:solidFill>
                  <a:schemeClr val="tx1"/>
                </a:solidFill>
              </a:rPr>
              <a:t>RELATÓRIO DESPESA TRANSBORDO ANO 2021 </a:t>
            </a:r>
          </a:p>
          <a:p>
            <a:pPr marL="0" indent="0" algn="ctr">
              <a:buNone/>
            </a:pPr>
            <a:endParaRPr lang="pt-BR" b="1" u="sng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tx1"/>
                </a:solidFill>
              </a:rPr>
              <a:t>J</a:t>
            </a:r>
            <a:r>
              <a:rPr lang="pt-BR" dirty="0" smtClean="0">
                <a:solidFill>
                  <a:schemeClr val="tx1"/>
                </a:solidFill>
              </a:rPr>
              <a:t>aneiro 2021 a Dezembro 2021 Total : </a:t>
            </a:r>
            <a:r>
              <a:rPr lang="pt-BR" sz="2400" b="1" u="sng" dirty="0" smtClean="0">
                <a:solidFill>
                  <a:schemeClr val="tx1"/>
                </a:solidFill>
              </a:rPr>
              <a:t>596 TON de lixo.</a:t>
            </a:r>
          </a:p>
          <a:p>
            <a:pPr marL="0" indent="0" algn="ctr">
              <a:buNone/>
            </a:pPr>
            <a:endParaRPr lang="pt-BR" u="sng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chemeClr val="tx1"/>
                </a:solidFill>
              </a:rPr>
              <a:t>596 x 156,00 = R</a:t>
            </a:r>
            <a:r>
              <a:rPr lang="pt-BR" b="1" dirty="0" smtClean="0">
                <a:solidFill>
                  <a:schemeClr val="tx1"/>
                </a:solidFill>
              </a:rPr>
              <a:t>$ 92,976,00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45" y="230777"/>
            <a:ext cx="9459444" cy="13208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Protocolado IAT pedido de caminhão </a:t>
            </a:r>
            <a:r>
              <a:rPr lang="pt-BR" b="1" dirty="0" err="1" smtClean="0">
                <a:solidFill>
                  <a:schemeClr val="tx1"/>
                </a:solidFill>
              </a:rPr>
              <a:t>poliguindaste</a:t>
            </a:r>
            <a:r>
              <a:rPr lang="pt-BR" b="1" dirty="0" smtClean="0">
                <a:solidFill>
                  <a:schemeClr val="tx1"/>
                </a:solidFill>
              </a:rPr>
              <a:t> com1caçamba e mais 4 caçambas avulsas para entulhos de construção civil.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19" y="2487161"/>
            <a:ext cx="5369321" cy="388143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06" y="1752850"/>
            <a:ext cx="4820194" cy="5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3029"/>
            <a:ext cx="9940833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pt-BR" dirty="0" smtClean="0">
                <a:solidFill>
                  <a:schemeClr val="tx1"/>
                </a:solidFill>
              </a:rPr>
              <a:t>Palestra sobre preservação do Meio Ambiente e comemoração do dia da arvore (21 de setembro) no Colégio Floriano Peixoto (Ribeirão Bonito)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687"/>
            <a:ext cx="4127863" cy="4637314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02" y="2220687"/>
            <a:ext cx="4164412" cy="46373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5" y="2220687"/>
            <a:ext cx="3897086" cy="46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43"/>
            <a:ext cx="5721531" cy="5747657"/>
          </a:xfr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97" y="1110343"/>
            <a:ext cx="5438503" cy="5747657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-940526" y="142240"/>
            <a:ext cx="11312434" cy="13208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chemeClr val="tx1"/>
                </a:solidFill>
              </a:rPr>
              <a:t>   Atividade com crianças em comemoração do</a:t>
            </a:r>
            <a:br>
              <a:rPr lang="pt-BR" sz="2800" dirty="0" smtClean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  Dia da Arvore 21/09/2021 </a:t>
            </a:r>
            <a:endParaRPr lang="pt-B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51783" cy="3174275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275"/>
            <a:ext cx="2751783" cy="36837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1" y="0"/>
            <a:ext cx="3870959" cy="312484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1" y="3124844"/>
            <a:ext cx="3870959" cy="366501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83" y="-2"/>
            <a:ext cx="5569258" cy="67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0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t-BR" b="1" dirty="0" smtClean="0">
                <a:solidFill>
                  <a:schemeClr val="tx1"/>
                </a:solidFill>
              </a:rPr>
              <a:t>Divulgação dos dias </a:t>
            </a:r>
            <a:r>
              <a:rPr lang="pt-BR" b="1" dirty="0">
                <a:solidFill>
                  <a:schemeClr val="tx1"/>
                </a:solidFill>
              </a:rPr>
              <a:t>de coleta de lixo em todos os pontos da cidade de Grandes Rios</a:t>
            </a:r>
            <a:br>
              <a:rPr lang="pt-BR" b="1" dirty="0">
                <a:solidFill>
                  <a:schemeClr val="tx1"/>
                </a:solidFill>
              </a:rPr>
            </a:b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000" dirty="0"/>
              <a:t>A Prefeitura Municipal através da Secretaria de Meio Ambiente, Secretaria de Transporte e Vigilância Sanitária informa a toda a população os dias de coleta de lixo em todos os pontos da cidade. Pedimos a colaboração da população para colocar seu lixo somente no dia da coleta conforme calendário semanal no post em anexo.</a:t>
            </a:r>
          </a:p>
        </p:txBody>
      </p:sp>
    </p:spTree>
    <p:extLst>
      <p:ext uri="{BB962C8B-B14F-4D97-AF65-F5344CB8AC3E}">
        <p14:creationId xmlns:p14="http://schemas.microsoft.com/office/powerpoint/2010/main" val="8114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33256" cy="6857999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5" y="0"/>
            <a:ext cx="3696791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46" y="0"/>
            <a:ext cx="3661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6" y="177211"/>
            <a:ext cx="9296665" cy="6680789"/>
          </a:xfrm>
        </p:spPr>
      </p:pic>
    </p:spTree>
    <p:extLst>
      <p:ext uri="{BB962C8B-B14F-4D97-AF65-F5344CB8AC3E}">
        <p14:creationId xmlns:p14="http://schemas.microsoft.com/office/powerpoint/2010/main" val="5222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17566"/>
            <a:ext cx="8596668" cy="181283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 smtClean="0">
                <a:solidFill>
                  <a:schemeClr val="tx1"/>
                </a:solidFill>
              </a:rPr>
              <a:t>Audiência Pública </a:t>
            </a:r>
            <a:br>
              <a:rPr lang="pt-BR" sz="4000" dirty="0" smtClean="0">
                <a:solidFill>
                  <a:schemeClr val="tx1"/>
                </a:solidFill>
              </a:rPr>
            </a:br>
            <a:r>
              <a:rPr lang="pt-BR" sz="4000" dirty="0" smtClean="0">
                <a:solidFill>
                  <a:schemeClr val="tx1"/>
                </a:solidFill>
              </a:rPr>
              <a:t>CORTINA VERDE</a:t>
            </a:r>
            <a:br>
              <a:rPr lang="pt-BR" sz="4000" dirty="0" smtClean="0">
                <a:solidFill>
                  <a:schemeClr val="tx1"/>
                </a:solidFill>
              </a:rPr>
            </a:br>
            <a:r>
              <a:rPr lang="pt-BR" sz="4000" dirty="0" smtClean="0">
                <a:solidFill>
                  <a:schemeClr val="tx1"/>
                </a:solidFill>
              </a:rPr>
              <a:t>15/10/2021</a:t>
            </a:r>
            <a:br>
              <a:rPr lang="pt-BR" sz="4000" dirty="0" smtClean="0">
                <a:solidFill>
                  <a:schemeClr val="tx1"/>
                </a:solidFill>
              </a:rPr>
            </a:br>
            <a:endParaRPr lang="pt-BR" sz="40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dirty="0" smtClean="0"/>
              <a:t>udiência </a:t>
            </a:r>
            <a:r>
              <a:rPr lang="pt-BR" dirty="0"/>
              <a:t>pública </a:t>
            </a:r>
            <a:r>
              <a:rPr lang="pt-BR" dirty="0" smtClean="0"/>
              <a:t>com representantes de todas entidades onde foi discutida </a:t>
            </a:r>
            <a:r>
              <a:rPr lang="pt-BR" dirty="0"/>
              <a:t>a Lei 1022/2017 </a:t>
            </a:r>
            <a:r>
              <a:rPr lang="pt-BR" dirty="0" smtClean="0"/>
              <a:t>(APROVADA EM 2017) que </a:t>
            </a:r>
            <a:r>
              <a:rPr lang="pt-BR" dirty="0"/>
              <a:t>regulamenta o uso e aplicação de Agrotóxicos próximos aos locais que especifica no município de Grandes </a:t>
            </a:r>
            <a:r>
              <a:rPr lang="pt-BR" dirty="0" smtClean="0"/>
              <a:t>Rios</a:t>
            </a:r>
            <a:r>
              <a:rPr lang="pt-BR" dirty="0"/>
              <a:t>.</a:t>
            </a:r>
          </a:p>
          <a:p>
            <a:r>
              <a:rPr lang="pt-BR" dirty="0" smtClean="0"/>
              <a:t>Onde ficou definido a criação de um comitê Municipal para discutir a lei, sua possível alteração e apresentar relatórios de execução ao Ministério Público.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38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9" y="2976563"/>
            <a:ext cx="3944982" cy="3881437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51" y="2976563"/>
            <a:ext cx="3910149" cy="3881437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563"/>
            <a:ext cx="4336869" cy="388143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336869" cy="29765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8" y="1"/>
            <a:ext cx="3944982" cy="297656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50" y="0"/>
            <a:ext cx="3890172" cy="29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 fontScale="90000"/>
          </a:bodyPr>
          <a:lstStyle/>
          <a:p>
            <a:r>
              <a:rPr lang="pt-BR" sz="2700" dirty="0">
                <a:solidFill>
                  <a:schemeClr val="tx1"/>
                </a:solidFill>
              </a:rPr>
              <a:t>26/11/2021 Reunião Com  a </a:t>
            </a:r>
            <a:r>
              <a:rPr lang="pt-BR" sz="2700" dirty="0" smtClean="0">
                <a:solidFill>
                  <a:schemeClr val="tx1"/>
                </a:solidFill>
              </a:rPr>
              <a:t>associação dos  catadores de reciclados para a </a:t>
            </a:r>
            <a:r>
              <a:rPr lang="pt-BR" sz="2700" dirty="0">
                <a:solidFill>
                  <a:schemeClr val="tx1"/>
                </a:solidFill>
              </a:rPr>
              <a:t>eleição </a:t>
            </a:r>
            <a:r>
              <a:rPr lang="pt-BR" sz="2700" dirty="0" smtClean="0">
                <a:solidFill>
                  <a:schemeClr val="tx1"/>
                </a:solidFill>
              </a:rPr>
              <a:t>da nova diretoria</a:t>
            </a:r>
            <a:br>
              <a:rPr lang="pt-BR" sz="2700" dirty="0" smtClean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/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sz="2200" dirty="0" smtClean="0">
                <a:solidFill>
                  <a:schemeClr val="tx1"/>
                </a:solidFill>
              </a:rPr>
              <a:t>Eleitos para a diretoria da Associação dos Catadores de materiais reciclados de Grandes Rios (ACAMARGRI ) </a:t>
            </a:r>
            <a:r>
              <a:rPr lang="pt-BR" sz="2200" u="sng" dirty="0" smtClean="0">
                <a:solidFill>
                  <a:schemeClr val="tx1"/>
                </a:solidFill>
              </a:rPr>
              <a:t>GESTÃO 2021 A 2023</a:t>
            </a:r>
            <a:r>
              <a:rPr lang="pt-BR" sz="2200" dirty="0" smtClean="0">
                <a:solidFill>
                  <a:schemeClr val="tx1"/>
                </a:solidFill>
              </a:rPr>
              <a:t>.</a:t>
            </a:r>
            <a:br>
              <a:rPr lang="pt-BR" sz="2200" dirty="0" smtClean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Presidente:  </a:t>
            </a:r>
            <a:r>
              <a:rPr lang="pt-BR" sz="2000" dirty="0" err="1" smtClean="0">
                <a:solidFill>
                  <a:schemeClr val="tx1"/>
                </a:solidFill>
              </a:rPr>
              <a:t>Valquiria</a:t>
            </a:r>
            <a:r>
              <a:rPr lang="pt-BR" sz="2000" dirty="0" smtClean="0">
                <a:solidFill>
                  <a:schemeClr val="tx1"/>
                </a:solidFill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</a:rPr>
              <a:t>Bras</a:t>
            </a:r>
            <a:r>
              <a:rPr lang="pt-BR" sz="2000" dirty="0" smtClean="0">
                <a:solidFill>
                  <a:schemeClr val="tx1"/>
                </a:solidFill>
              </a:rPr>
              <a:t> dos Santos </a:t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Secretaria: Jaqueline Macedo Gonçalves</a:t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Tesoureira: Silvana Macedo Gonçalves</a:t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Conselho Fiscal: Maria J I de Camargo, Maria Helena Correia, Neuza Pereira Lopes.</a:t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/>
            </a:r>
            <a:br>
              <a:rPr lang="pt-BR" dirty="0" smtClean="0">
                <a:solidFill>
                  <a:schemeClr val="tx1"/>
                </a:solidFill>
              </a:rPr>
            </a:br>
            <a:r>
              <a:rPr lang="pt-BR" dirty="0" smtClean="0">
                <a:solidFill>
                  <a:schemeClr val="tx1"/>
                </a:solidFill>
              </a:rPr>
              <a:t>**</a:t>
            </a:r>
            <a:r>
              <a:rPr lang="pt-BR" sz="2200" dirty="0" smtClean="0">
                <a:solidFill>
                  <a:schemeClr val="tx1"/>
                </a:solidFill>
              </a:rPr>
              <a:t>Em breve será implantada a coleta seletiva e firmado convênio com a associação de catadores de reciclados, onde a prefeitura cedera o barracão de triagem, equipamentos e implementos para que possam trabalhar com dignidade. </a:t>
            </a:r>
            <a:endParaRPr lang="pt-B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006" y="130629"/>
            <a:ext cx="11560628" cy="164592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tx1"/>
                </a:solidFill>
              </a:rPr>
              <a:t>03/12/2021 </a:t>
            </a:r>
            <a:r>
              <a:rPr lang="pt-BR" sz="2800" b="1" dirty="0" smtClean="0">
                <a:solidFill>
                  <a:schemeClr val="tx1"/>
                </a:solidFill>
              </a:rPr>
              <a:t>Reunião </a:t>
            </a:r>
            <a:r>
              <a:rPr lang="pt-BR" sz="2800" b="1" dirty="0">
                <a:solidFill>
                  <a:schemeClr val="tx1"/>
                </a:solidFill>
              </a:rPr>
              <a:t>Comitê Municipal Cortina Verde </a:t>
            </a:r>
            <a:r>
              <a:rPr lang="pt-BR" sz="2800" dirty="0" smtClean="0">
                <a:solidFill>
                  <a:schemeClr val="tx1"/>
                </a:solidFill>
              </a:rPr>
              <a:t/>
            </a:r>
            <a:br>
              <a:rPr lang="pt-BR" sz="2800" dirty="0" smtClean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O</a:t>
            </a:r>
            <a:r>
              <a:rPr lang="pt-BR" sz="2800" dirty="0" smtClean="0">
                <a:solidFill>
                  <a:schemeClr val="tx1"/>
                </a:solidFill>
              </a:rPr>
              <a:t>nde ficou definido a alteração da Lei 1022/2017 para ser apreciada na próxima reunião do comitê.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8" y="1776551"/>
            <a:ext cx="3975463" cy="508145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8" y="1776551"/>
            <a:ext cx="4114800" cy="50814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550"/>
            <a:ext cx="4101737" cy="50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3954" y="796834"/>
            <a:ext cx="8660048" cy="5244529"/>
          </a:xfrm>
        </p:spPr>
        <p:txBody>
          <a:bodyPr>
            <a:noAutofit/>
          </a:bodyPr>
          <a:lstStyle/>
          <a:p>
            <a:r>
              <a:rPr lang="pt-BR" sz="2000" dirty="0" smtClean="0"/>
              <a:t>Protocolado pedido de inclusão do Município de Grandes Rios no </a:t>
            </a:r>
            <a:r>
              <a:rPr lang="pt-BR" sz="2000" dirty="0"/>
              <a:t>repasse de receitas da Sanepar para o Fundo Municipal do Meio </a:t>
            </a:r>
            <a:r>
              <a:rPr lang="pt-BR" sz="2000" dirty="0" smtClean="0"/>
              <a:t>Ambiente, que recebera da Sanepar de 0,8 a 1 % da arrecadação no município e também pedido que seja calculado os retroativos dos anos anteriores que não foram repassados ao município.</a:t>
            </a:r>
          </a:p>
          <a:p>
            <a:r>
              <a:rPr lang="pt-BR" sz="2000" dirty="0" smtClean="0"/>
              <a:t>Os </a:t>
            </a:r>
            <a:r>
              <a:rPr lang="pt-BR" sz="2000" dirty="0"/>
              <a:t>repasses </a:t>
            </a:r>
            <a:r>
              <a:rPr lang="pt-BR" sz="2000" dirty="0" smtClean="0"/>
              <a:t>ao </a:t>
            </a:r>
            <a:r>
              <a:rPr lang="pt-BR" sz="2000" dirty="0"/>
              <a:t>Fundos </a:t>
            </a:r>
            <a:r>
              <a:rPr lang="pt-BR" sz="2000" dirty="0" smtClean="0"/>
              <a:t>Municipal </a:t>
            </a:r>
            <a:r>
              <a:rPr lang="pt-BR" sz="2000" dirty="0"/>
              <a:t>de Meio Ambiente </a:t>
            </a:r>
            <a:r>
              <a:rPr lang="pt-BR" sz="2000" dirty="0" smtClean="0"/>
              <a:t>serão </a:t>
            </a:r>
            <a:r>
              <a:rPr lang="pt-BR" sz="2000" dirty="0"/>
              <a:t>aplicados em projetos ambientais definidos </a:t>
            </a:r>
            <a:r>
              <a:rPr lang="pt-BR" sz="2000" dirty="0" smtClean="0"/>
              <a:t>pelo Conselho Municipal de desenvolvimento rural sustentável e Meio Ambiente (CMDRSMA ). </a:t>
            </a:r>
          </a:p>
          <a:p>
            <a:pPr marL="0" indent="0" algn="just">
              <a:buNone/>
            </a:pPr>
            <a:r>
              <a:rPr lang="pt-BR" sz="2000" dirty="0" smtClean="0"/>
              <a:t>        </a:t>
            </a:r>
            <a:r>
              <a:rPr lang="pt-BR" sz="2000" b="1" dirty="0" smtClean="0"/>
              <a:t>Exemplo</a:t>
            </a:r>
            <a:r>
              <a:rPr lang="pt-BR" sz="2000" dirty="0" smtClean="0"/>
              <a:t>: Preservação </a:t>
            </a:r>
            <a:r>
              <a:rPr lang="pt-BR" sz="2000" dirty="0"/>
              <a:t>das nascentes em propriedades </a:t>
            </a:r>
            <a:r>
              <a:rPr lang="pt-BR" sz="2000" dirty="0" smtClean="0"/>
              <a:t>rurais, plantio </a:t>
            </a:r>
            <a:r>
              <a:rPr lang="pt-BR" sz="2000" dirty="0"/>
              <a:t>de mudas nativas e frutíferas às margens do rio, readequação de estradas e implantação de </a:t>
            </a:r>
            <a:r>
              <a:rPr lang="pt-BR" sz="2000" dirty="0" smtClean="0"/>
              <a:t>cerca </a:t>
            </a:r>
            <a:r>
              <a:rPr lang="pt-BR" sz="2000" dirty="0"/>
              <a:t>para proteger as matas </a:t>
            </a:r>
            <a:r>
              <a:rPr lang="pt-BR" sz="2000" dirty="0" smtClean="0"/>
              <a:t>ciliares, entre outros.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240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1440"/>
            <a:ext cx="5747656" cy="694944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855" y="90897"/>
            <a:ext cx="8221547" cy="13208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Distribuição de 2.000 mudas de arvores nativas para reflorestamento aos agricultores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674"/>
            <a:ext cx="4274629" cy="55698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04" y="-173445"/>
            <a:ext cx="3828696" cy="307339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29" y="1676039"/>
            <a:ext cx="4088675" cy="56964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17" y="2899953"/>
            <a:ext cx="3944983" cy="44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718457"/>
            <a:ext cx="8596668" cy="5322906"/>
          </a:xfrm>
        </p:spPr>
        <p:txBody>
          <a:bodyPr/>
          <a:lstStyle/>
          <a:p>
            <a:r>
              <a:rPr lang="pt-BR" sz="2400" b="1" dirty="0">
                <a:solidFill>
                  <a:schemeClr val="tx1"/>
                </a:solidFill>
              </a:rPr>
              <a:t>08/12/2021 </a:t>
            </a:r>
            <a:r>
              <a:rPr lang="pt-BR" sz="2400" b="1" dirty="0" smtClean="0">
                <a:solidFill>
                  <a:schemeClr val="tx1"/>
                </a:solidFill>
              </a:rPr>
              <a:t>Elaboração do </a:t>
            </a:r>
            <a:r>
              <a:rPr lang="pt-BR" sz="2400" b="1" dirty="0">
                <a:solidFill>
                  <a:schemeClr val="tx1"/>
                </a:solidFill>
              </a:rPr>
              <a:t>Plano de encerramento da área de disposição final de resíduos </a:t>
            </a:r>
            <a:r>
              <a:rPr lang="pt-BR" sz="2400" b="1" dirty="0" smtClean="0">
                <a:solidFill>
                  <a:schemeClr val="tx1"/>
                </a:solidFill>
              </a:rPr>
              <a:t>sólidos e protocolado no IAT (Instituto Agua e Terra)</a:t>
            </a:r>
          </a:p>
          <a:p>
            <a:endParaRPr lang="pt-BR" sz="2400" dirty="0" smtClean="0"/>
          </a:p>
          <a:p>
            <a:pPr marL="0" indent="0">
              <a:buNone/>
            </a:pPr>
            <a:r>
              <a:rPr lang="pt-BR" sz="2400" b="1" dirty="0" smtClean="0"/>
              <a:t>Este plano prevê o encerramento adequado do antigo “lixão “embasado na Lei Federal 12305/2010 e prevê também a instalação/reforma provisória do barracão de triagem e futura área de compostagem.</a:t>
            </a:r>
          </a:p>
        </p:txBody>
      </p:sp>
    </p:spTree>
    <p:extLst>
      <p:ext uri="{BB962C8B-B14F-4D97-AF65-F5344CB8AC3E}">
        <p14:creationId xmlns:p14="http://schemas.microsoft.com/office/powerpoint/2010/main" val="1740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300446"/>
            <a:ext cx="8596668" cy="162995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Plano de encerramento da área de disposição final de resíduos sólidos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3" y="1280160"/>
            <a:ext cx="4415246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tx1"/>
                </a:solidFill>
              </a:rPr>
              <a:t>Elaboração do Plano Municipal de Gestão Integrada de Resíduos sólidos </a:t>
            </a:r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Caracterizando os resíduos sólidos urbanos produzidos no município, </a:t>
            </a:r>
            <a:r>
              <a:rPr lang="pt-BR" dirty="0" smtClean="0"/>
              <a:t>promovendo </a:t>
            </a:r>
            <a:r>
              <a:rPr lang="pt-BR" dirty="0"/>
              <a:t>a sua redução, orientando o correto acondicionamento, coleta, transporte, tratamento destinação e disposição final dos resíduos sólidos urbanos, descrever a situação atual da geração , coleta, transporte, destinação e disposição </a:t>
            </a:r>
            <a:r>
              <a:rPr lang="pt-BR" dirty="0" smtClean="0"/>
              <a:t>final. </a:t>
            </a:r>
          </a:p>
          <a:p>
            <a:pPr marL="0" indent="0">
              <a:buNone/>
            </a:pPr>
            <a:r>
              <a:rPr lang="pt-BR" dirty="0" smtClean="0"/>
              <a:t>Implantação </a:t>
            </a:r>
            <a:r>
              <a:rPr lang="pt-BR" dirty="0"/>
              <a:t>a coleta seletiva de resíduos sólidos passiveis de reciclagem e resíduos orgânicos passiveis de compostagem; Implantar Campanha de Educação Ambiental para a correta separação dos resíduos nas fontes geradoras, Realizar palestras e campanha de educação ambiental, Fortalecer a Associação de catadores de Grandes rios; </a:t>
            </a:r>
            <a:r>
              <a:rPr lang="pt-BR" dirty="0" smtClean="0"/>
              <a:t>etc...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30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082" y="230777"/>
            <a:ext cx="8596668" cy="13208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Desafio do lixo!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240972"/>
            <a:ext cx="9405258" cy="5368834"/>
          </a:xfrm>
        </p:spPr>
      </p:pic>
    </p:spTree>
    <p:extLst>
      <p:ext uri="{BB962C8B-B14F-4D97-AF65-F5344CB8AC3E}">
        <p14:creationId xmlns:p14="http://schemas.microsoft.com/office/powerpoint/2010/main" val="33984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6705" y="377371"/>
            <a:ext cx="8596668" cy="13208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</a:rPr>
              <a:t>Plano Municipal de Gestão Integrada de Resíduos Sólidos</a:t>
            </a:r>
            <a:endParaRPr lang="pt-BR" sz="28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1" y="1449977"/>
            <a:ext cx="3918859" cy="4950823"/>
          </a:xfrm>
        </p:spPr>
      </p:pic>
    </p:spTree>
    <p:extLst>
      <p:ext uri="{BB962C8B-B14F-4D97-AF65-F5344CB8AC3E}">
        <p14:creationId xmlns:p14="http://schemas.microsoft.com/office/powerpoint/2010/main" val="13017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" y="387531"/>
            <a:ext cx="9653451" cy="1767840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Plano </a:t>
            </a:r>
            <a:r>
              <a:rPr lang="pt-BR" sz="2000" dirty="0">
                <a:solidFill>
                  <a:schemeClr val="tx1"/>
                </a:solidFill>
              </a:rPr>
              <a:t>de Educação Ambiental, com objetivo de desenvolver ações de educação </a:t>
            </a:r>
            <a:r>
              <a:rPr lang="pt-BR" sz="2000" dirty="0" smtClean="0">
                <a:solidFill>
                  <a:schemeClr val="tx1"/>
                </a:solidFill>
              </a:rPr>
              <a:t>ambiental </a:t>
            </a:r>
            <a:r>
              <a:rPr lang="pt-BR" sz="2000" dirty="0">
                <a:solidFill>
                  <a:schemeClr val="tx1"/>
                </a:solidFill>
              </a:rPr>
              <a:t>voltadas a separação e destinação adequada dos resíduos sólidos com enfoque aos resíduos recicláveis (coleta seletiva), orientando a importância </a:t>
            </a:r>
            <a:r>
              <a:rPr lang="pt-BR" sz="2000" dirty="0" smtClean="0">
                <a:solidFill>
                  <a:schemeClr val="tx1"/>
                </a:solidFill>
              </a:rPr>
              <a:t>da população </a:t>
            </a:r>
            <a:r>
              <a:rPr lang="pt-BR" sz="2000" dirty="0">
                <a:solidFill>
                  <a:schemeClr val="tx1"/>
                </a:solidFill>
              </a:rPr>
              <a:t>de Grandes Rios no processo de criação de uma sociedade sustentável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83" y="1946366"/>
            <a:ext cx="3840480" cy="4644299"/>
          </a:xfrm>
        </p:spPr>
      </p:pic>
    </p:spTree>
    <p:extLst>
      <p:ext uri="{BB962C8B-B14F-4D97-AF65-F5344CB8AC3E}">
        <p14:creationId xmlns:p14="http://schemas.microsoft.com/office/powerpoint/2010/main" val="5588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384663"/>
            <a:ext cx="8596668" cy="4656699"/>
          </a:xfrm>
        </p:spPr>
        <p:txBody>
          <a:bodyPr/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tx1"/>
                </a:solidFill>
              </a:rPr>
              <a:t>Qualquer </a:t>
            </a:r>
            <a:r>
              <a:rPr lang="pt-BR" sz="3200" b="1" dirty="0" smtClean="0">
                <a:solidFill>
                  <a:schemeClr val="tx1"/>
                </a:solidFill>
              </a:rPr>
              <a:t>dúvida </a:t>
            </a:r>
            <a:r>
              <a:rPr lang="pt-BR" sz="3200" b="1" dirty="0">
                <a:solidFill>
                  <a:schemeClr val="tx1"/>
                </a:solidFill>
              </a:rPr>
              <a:t>estou a disposição</a:t>
            </a:r>
            <a:endParaRPr lang="pt-BR" sz="3200" b="1" dirty="0" smtClean="0"/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tx1"/>
                </a:solidFill>
              </a:rPr>
              <a:t>Obrigada!!</a:t>
            </a:r>
          </a:p>
          <a:p>
            <a:pPr marL="0" indent="0" algn="ctr">
              <a:buNone/>
            </a:pPr>
            <a:r>
              <a:rPr lang="pt-BR" b="1" dirty="0" smtClean="0"/>
              <a:t>Maria J I de Camargo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 smtClean="0"/>
              <a:t>Secretaria Municipal de Meio Ambiente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 smtClean="0"/>
              <a:t>Sec.meioambiente@grandesrios.pr.gov.br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 smtClean="0"/>
              <a:t>(43) 3474-1321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11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082" y="446905"/>
            <a:ext cx="8596668" cy="13208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Arrastão Secretários, limpeza terreno público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7705"/>
            <a:ext cx="3420291" cy="4552950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67705"/>
            <a:ext cx="6897189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66206"/>
            <a:ext cx="5212080" cy="568640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30" y="666206"/>
            <a:ext cx="5577840" cy="56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909"/>
            <a:ext cx="3588411" cy="563009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11" y="1227909"/>
            <a:ext cx="4105612" cy="56300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3" y="1227909"/>
            <a:ext cx="4481531" cy="563009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6259" y="0"/>
            <a:ext cx="9616198" cy="13208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Entrega de mudas nativas junto com as atividades escolares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6871" y="178526"/>
            <a:ext cx="8596668" cy="13208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Plantio de árvores nativas em torno de Nascente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8" y="1632858"/>
            <a:ext cx="8435041" cy="4409168"/>
          </a:xfrm>
        </p:spPr>
      </p:pic>
    </p:spTree>
    <p:extLst>
      <p:ext uri="{BB962C8B-B14F-4D97-AF65-F5344CB8AC3E}">
        <p14:creationId xmlns:p14="http://schemas.microsoft.com/office/powerpoint/2010/main" val="31524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1654</TotalTime>
  <Words>1010</Words>
  <Application>Microsoft Office PowerPoint</Application>
  <PresentationFormat>Widescreen</PresentationFormat>
  <Paragraphs>67</Paragraphs>
  <Slides>52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6" baseType="lpstr">
      <vt:lpstr>Arial</vt:lpstr>
      <vt:lpstr>Trebuchet MS</vt:lpstr>
      <vt:lpstr>Wingdings 3</vt:lpstr>
      <vt:lpstr>Facetado</vt:lpstr>
      <vt:lpstr>          Secretaria Municipal de Meio Ambiente  Ações desenvolvidas no ano de 2021   </vt:lpstr>
      <vt:lpstr>Oficio solicitando recursos para aquisição de um Barracão de Reciclados e Kit para implementos</vt:lpstr>
      <vt:lpstr>Semana Meio Ambiente 31/05 a 05/06</vt:lpstr>
      <vt:lpstr>Apresentação do PowerPoint</vt:lpstr>
      <vt:lpstr>Desafio do lixo!</vt:lpstr>
      <vt:lpstr>Arrastão Secretários, limpeza terreno público</vt:lpstr>
      <vt:lpstr>Apresentação do PowerPoint</vt:lpstr>
      <vt:lpstr>Entrega de mudas nativas junto com as atividades escolares</vt:lpstr>
      <vt:lpstr>Plantio de árvores nativas em torno de Nascente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03/08/2021 Projeto de Lei 29/2021 encaminhado para Câmara de Vereadores</vt:lpstr>
      <vt:lpstr>Apresentação do PowerPoint</vt:lpstr>
      <vt:lpstr>Apresentação do PowerPoint</vt:lpstr>
      <vt:lpstr>Em cumprimento a Clausula sexta do TAC(Termo ajuste de conduta) firmado entre o Município de Grandes Rios e o Ministério Publico no ano de 2014. Foi feita a retirada dos catadores do lixão, respeitando a dignidade deles.</vt:lpstr>
      <vt:lpstr>Limpeza da área de disposição de resíduos sólidos (Antigo lixão) e reforma das cercas laterais e instalação de portão com placas de advertência (lei federal 12.305/2010).</vt:lpstr>
      <vt:lpstr>Como era....</vt:lpstr>
      <vt:lpstr>Apresentação do PowerPoint</vt:lpstr>
      <vt:lpstr>Apresentação do PowerPoint</vt:lpstr>
      <vt:lpstr>Apresentação do PowerPoint</vt:lpstr>
      <vt:lpstr>Apresentação do PowerPoint</vt:lpstr>
      <vt:lpstr>Como ficou...</vt:lpstr>
      <vt:lpstr>Apresentação do PowerPoint</vt:lpstr>
      <vt:lpstr>Construção Rampa para Transbordo </vt:lpstr>
      <vt:lpstr>Apresentação do PowerPoint</vt:lpstr>
      <vt:lpstr>Rampa para transbordo em construção</vt:lpstr>
      <vt:lpstr>Apresentação do PowerPoint</vt:lpstr>
      <vt:lpstr>Apresentação do PowerPoint</vt:lpstr>
      <vt:lpstr>Apresentação do PowerPoint</vt:lpstr>
      <vt:lpstr>Protocolado IAT pedido de caminhão poliguindaste com1caçamba e mais 4 caçambas avulsas para entulhos de construção civil.</vt:lpstr>
      <vt:lpstr>Palestra sobre preservação do Meio Ambiente e comemoração do dia da arvore (21 de setembro) no Colégio Floriano Peixoto (Ribeirão Bonito)</vt:lpstr>
      <vt:lpstr>   Atividade com crianças em comemoração do    Dia da Arvore 21/09/2021 </vt:lpstr>
      <vt:lpstr>Apresentação do PowerPoint</vt:lpstr>
      <vt:lpstr>Divulgação dos dias de coleta de lixo em todos os pontos da cidade de Grandes Rios </vt:lpstr>
      <vt:lpstr>Apresentação do PowerPoint</vt:lpstr>
      <vt:lpstr>Audiência Pública  CORTINA VERDE 15/10/2021 </vt:lpstr>
      <vt:lpstr>Apresentação do PowerPoint</vt:lpstr>
      <vt:lpstr>26/11/2021 Reunião Com  a associação dos  catadores de reciclados para a eleição da nova diretoria  Eleitos para a diretoria da Associação dos Catadores de materiais reciclados de Grandes Rios (ACAMARGRI ) GESTÃO 2021 A 2023.  Presidente:  Valquiria Bras dos Santos  Secretaria: Jaqueline Macedo Gonçalves Tesoureira: Silvana Macedo Gonçalves Conselho Fiscal: Maria J I de Camargo, Maria Helena Correia, Neuza Pereira Lopes.  **Em breve será implantada a coleta seletiva e firmado convênio com a associação de catadores de reciclados, onde a prefeitura cedera o barracão de triagem, equipamentos e implementos para que possam trabalhar com dignidade. </vt:lpstr>
      <vt:lpstr>03/12/2021 Reunião Comitê Municipal Cortina Verde  Onde ficou definido a alteração da Lei 1022/2017 para ser apreciada na próxima reunião do comitê.</vt:lpstr>
      <vt:lpstr>Apresentação do PowerPoint</vt:lpstr>
      <vt:lpstr>Apresentação do PowerPoint</vt:lpstr>
      <vt:lpstr>Distribuição de 2.000 mudas de arvores nativas para reflorestamento aos agricultores</vt:lpstr>
      <vt:lpstr>Apresentação do PowerPoint</vt:lpstr>
      <vt:lpstr>Plano de encerramento da área de disposição final de resíduos sólidos</vt:lpstr>
      <vt:lpstr>Elaboração do Plano Municipal de Gestão Integrada de Resíduos sólidos </vt:lpstr>
      <vt:lpstr>Plano Municipal de Gestão Integrada de Resíduos Sólidos</vt:lpstr>
      <vt:lpstr>Plano de Educação Ambiental, com objetivo de desenvolver ações de educação ambiental voltadas a separação e destinação adequada dos resíduos sólidos com enfoque aos resíduos recicláveis (coleta seletiva), orientando a importância da população de Grandes Rios no processo de criação de uma sociedade sustentável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Secretaria municipal de Meio Ambiente</dc:title>
  <dc:creator>Meio Ambiente</dc:creator>
  <cp:lastModifiedBy>Contabilidade</cp:lastModifiedBy>
  <cp:revision>145</cp:revision>
  <cp:lastPrinted>2021-11-29T19:18:48Z</cp:lastPrinted>
  <dcterms:created xsi:type="dcterms:W3CDTF">2021-06-10T11:36:51Z</dcterms:created>
  <dcterms:modified xsi:type="dcterms:W3CDTF">2022-02-15T12:23:42Z</dcterms:modified>
</cp:coreProperties>
</file>